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6" r:id="rId3"/>
    <p:sldId id="293" r:id="rId4"/>
    <p:sldId id="260" r:id="rId5"/>
    <p:sldId id="262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6" r:id="rId14"/>
    <p:sldId id="287" r:id="rId15"/>
    <p:sldId id="288" r:id="rId16"/>
    <p:sldId id="289" r:id="rId17"/>
    <p:sldId id="290" r:id="rId18"/>
    <p:sldId id="291" r:id="rId19"/>
    <p:sldId id="294" r:id="rId20"/>
    <p:sldId id="295" r:id="rId21"/>
    <p:sldId id="296" r:id="rId22"/>
    <p:sldId id="268" r:id="rId23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C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 smtClean="0"/>
              <a:t>Kliknite da biste uredili stil podnaslova matrice</a:t>
            </a:r>
            <a:endParaRPr kumimoji="0" lang="en-US"/>
          </a:p>
        </p:txBody>
      </p:sp>
      <p:sp>
        <p:nvSpPr>
          <p:cNvPr id="28" name="Naslov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cxnSp>
        <p:nvCxnSpPr>
          <p:cNvPr id="8" name="Ravni poveznik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zervirano mjesto datum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1061-409A-4D79-8F89-27FB934373C0}" type="datetimeFigureOut">
              <a:rPr lang="hr-HR" smtClean="0"/>
              <a:pPr/>
              <a:t>21.1.2019.</a:t>
            </a:fld>
            <a:endParaRPr lang="hr-HR"/>
          </a:p>
        </p:txBody>
      </p:sp>
      <p:sp>
        <p:nvSpPr>
          <p:cNvPr id="16" name="Rezervirano mjesto broja slajd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357CD1-F492-44BE-AE01-0D5F66A3F697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7" name="Rezervirano mjesto podnožj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1061-409A-4D79-8F89-27FB934373C0}" type="datetimeFigureOut">
              <a:rPr lang="hr-HR" smtClean="0"/>
              <a:pPr/>
              <a:t>21.1.2019.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57CD1-F492-44BE-AE01-0D5F66A3F69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1061-409A-4D79-8F89-27FB934373C0}" type="datetimeFigureOut">
              <a:rPr lang="hr-HR" smtClean="0"/>
              <a:pPr/>
              <a:t>21.1.2019.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57CD1-F492-44BE-AE01-0D5F66A3F69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sadržaja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4" name="Rezervirano mjesto datuma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5F01061-409A-4D79-8F89-27FB934373C0}" type="datetimeFigureOut">
              <a:rPr lang="hr-HR" smtClean="0"/>
              <a:pPr/>
              <a:t>21.1.2019.</a:t>
            </a:fld>
            <a:endParaRPr lang="hr-HR"/>
          </a:p>
        </p:txBody>
      </p:sp>
      <p:sp>
        <p:nvSpPr>
          <p:cNvPr id="15" name="Rezervirano mjesto broja slajda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9357CD1-F492-44BE-AE01-0D5F66A3F697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6" name="Rezervirano mjesto podnožja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7" name="Naslov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1061-409A-4D79-8F89-27FB934373C0}" type="datetimeFigureOut">
              <a:rPr lang="hr-HR" smtClean="0"/>
              <a:pPr/>
              <a:t>21.1.2019.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57CD1-F492-44BE-AE01-0D5F66A3F697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cxnSp>
        <p:nvCxnSpPr>
          <p:cNvPr id="7" name="Ravni poveznik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1061-409A-4D79-8F89-27FB934373C0}" type="datetimeFigureOut">
              <a:rPr lang="hr-HR" smtClean="0"/>
              <a:pPr/>
              <a:t>21.1.2019.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57CD1-F492-44BE-AE01-0D5F66A3F697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1" name="Rezervirano mjesto sadržaja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3" name="Rezervirano mjesto sadržaja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57CD1-F492-44BE-AE01-0D5F66A3F697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1061-409A-4D79-8F89-27FB934373C0}" type="datetimeFigureOut">
              <a:rPr lang="hr-HR" smtClean="0"/>
              <a:pPr/>
              <a:t>21.1.2019.</a:t>
            </a:fld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32" name="Rezervirano mjesto sadržaja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34" name="Rezervirano mjesto sadržaja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2" name="Rezervirano mjesto teksta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cxnSp>
        <p:nvCxnSpPr>
          <p:cNvPr id="10" name="Ravni poveznik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ni poveznik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1061-409A-4D79-8F89-27FB934373C0}" type="datetimeFigureOut">
              <a:rPr lang="hr-HR" smtClean="0"/>
              <a:pPr/>
              <a:t>21.1.2019.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57CD1-F492-44BE-AE01-0D5F66A3F697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1061-409A-4D79-8F89-27FB934373C0}" type="datetimeFigureOut">
              <a:rPr lang="hr-HR" smtClean="0"/>
              <a:pPr/>
              <a:t>21.1.2019.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57CD1-F492-44BE-AE01-0D5F66A3F69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zervirano mjesto sadržaja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31" name="Naslov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8" name="Rezervirano mjesto datuma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5F01061-409A-4D79-8F89-27FB934373C0}" type="datetimeFigureOut">
              <a:rPr lang="hr-HR" smtClean="0"/>
              <a:pPr/>
              <a:t>21.1.2019.</a:t>
            </a:fld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9357CD1-F492-44BE-AE01-0D5F66A3F697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hr-HR" smtClean="0"/>
              <a:t>Pritisnite ikonu za dodavanje slike</a:t>
            </a:r>
            <a:endParaRPr kumimoji="0"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8" name="Rezervirano mjesto datum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1061-409A-4D79-8F89-27FB934373C0}" type="datetimeFigureOut">
              <a:rPr lang="hr-HR" smtClean="0"/>
              <a:pPr/>
              <a:t>21.1.2019.</a:t>
            </a:fld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357CD1-F492-44BE-AE01-0D5F66A3F697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teksta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24" name="Rezervirano mjesto datuma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5F01061-409A-4D79-8F89-27FB934373C0}" type="datetimeFigureOut">
              <a:rPr lang="hr-HR" smtClean="0"/>
              <a:pPr/>
              <a:t>21.1.2019.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22" name="Rezervirano mjesto broja slajda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9357CD1-F492-44BE-AE01-0D5F66A3F697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5" name="Rezervirano mjesto naslova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centarsreca.hr/preventivni-program-ljubav-u-pokretu-nacionalni-progra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/>
          <a:lstStyle/>
          <a:p>
            <a:r>
              <a:rPr lang="hr-HR" dirty="0" smtClean="0"/>
              <a:t>školska godina 2017./2018.</a:t>
            </a:r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23528" y="548680"/>
            <a:ext cx="8305800" cy="2664296"/>
          </a:xfrm>
        </p:spPr>
        <p:txBody>
          <a:bodyPr/>
          <a:lstStyle/>
          <a:p>
            <a:r>
              <a:rPr lang="hr-HR" dirty="0" smtClean="0">
                <a:solidFill>
                  <a:srgbClr val="00B0F0"/>
                </a:solidFill>
              </a:rPr>
              <a:t>Preventivni program </a:t>
            </a:r>
            <a:br>
              <a:rPr lang="hr-HR" dirty="0" smtClean="0">
                <a:solidFill>
                  <a:srgbClr val="00B0F0"/>
                </a:solidFill>
              </a:rPr>
            </a:br>
            <a:r>
              <a:rPr lang="hr-HR" dirty="0" smtClean="0">
                <a:solidFill>
                  <a:srgbClr val="FFFF00"/>
                </a:solidFill>
              </a:rPr>
              <a:t>“Ljubav u pokretu”</a:t>
            </a:r>
            <a:br>
              <a:rPr lang="hr-HR" dirty="0" smtClean="0">
                <a:solidFill>
                  <a:srgbClr val="FFFF00"/>
                </a:solidFill>
              </a:rPr>
            </a:br>
            <a:r>
              <a:rPr lang="hr-HR" sz="2800" dirty="0" smtClean="0">
                <a:solidFill>
                  <a:srgbClr val="FFFF00"/>
                </a:solidFill>
              </a:rPr>
              <a:t/>
            </a:r>
            <a:br>
              <a:rPr lang="hr-HR" sz="2800" dirty="0" smtClean="0">
                <a:solidFill>
                  <a:srgbClr val="FFFF00"/>
                </a:solidFill>
              </a:rPr>
            </a:br>
            <a:r>
              <a:rPr lang="hr-HR" sz="2800" dirty="0" smtClean="0">
                <a:solidFill>
                  <a:schemeClr val="tx2"/>
                </a:solidFill>
              </a:rPr>
              <a:t>Osnovna škola Ivana Zajca</a:t>
            </a:r>
            <a:endParaRPr lang="hr-HR" sz="2800" dirty="0">
              <a:solidFill>
                <a:schemeClr val="tx2"/>
              </a:solidFill>
            </a:endParaRPr>
          </a:p>
        </p:txBody>
      </p:sp>
      <p:pic>
        <p:nvPicPr>
          <p:cNvPr id="5" name="Picture 2" descr="http://www.ti-si-sunce.hr/uploaded/sponzori/ljubav-u-pokretu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4365104"/>
            <a:ext cx="3456384" cy="21270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2">
                  <a:lumMod val="90000"/>
                </a:schemeClr>
              </a:buClr>
            </a:pPr>
            <a:r>
              <a:rPr lang="hr-HR" dirty="0"/>
              <a:t>Socijalne vještine, verbalna i neverbalna komunikacija i utjecaj na </a:t>
            </a:r>
            <a:r>
              <a:rPr lang="hr-HR" dirty="0" smtClean="0"/>
              <a:t>odnose, vježbanje adekvatnog komuniciranja u svakodnevnim situacijama</a:t>
            </a:r>
            <a:endParaRPr lang="hr-HR" dirty="0"/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5. S riječima i bez njih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4265" y="3746455"/>
            <a:ext cx="3426300" cy="1927294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2497" y="3753500"/>
            <a:ext cx="3426301" cy="1927295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8471" y="3745875"/>
            <a:ext cx="3427045" cy="1927713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17" y="3003997"/>
            <a:ext cx="1928813" cy="3429000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761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01344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hr-HR" dirty="0" smtClean="0"/>
              <a:t>Razvijanje svjesnosti kako naša neverbalna komunikacija utječe na naše odnose</a:t>
            </a:r>
          </a:p>
          <a:p>
            <a:pPr marL="0" indent="0">
              <a:buClr>
                <a:schemeClr val="tx2"/>
              </a:buClr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6. Ja – ti – mi 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35" y="2564904"/>
            <a:ext cx="3848916" cy="2165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642" y="4221088"/>
            <a:ext cx="4096455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kstniOkvir 8"/>
          <p:cNvSpPr txBox="1"/>
          <p:nvPr/>
        </p:nvSpPr>
        <p:spPr>
          <a:xfrm>
            <a:off x="4452848" y="2708920"/>
            <a:ext cx="285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Kretanje kroz prostor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1763688" y="587727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Prilazim ti, prilaziš mi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81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179168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hr-HR" dirty="0"/>
              <a:t>Prepoznavanje i izražavanje osjećaja, </a:t>
            </a:r>
            <a:r>
              <a:rPr lang="hr-HR" dirty="0" smtClean="0"/>
              <a:t>razvijanje osjećaja samokontrole, poštivanje različitosti i razvijanje tolerancije prema drugima</a:t>
            </a:r>
          </a:p>
          <a:p>
            <a:pPr marL="0" indent="0">
              <a:buClr>
                <a:schemeClr val="tx2"/>
              </a:buClr>
              <a:buNone/>
            </a:pPr>
            <a:endParaRPr lang="hr-HR" dirty="0"/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0376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7. Prepoznavanje i izražavanje </a:t>
            </a:r>
            <a:br>
              <a:rPr lang="hr-HR" dirty="0" smtClean="0">
                <a:solidFill>
                  <a:schemeClr val="tx2">
                    <a:lumMod val="90000"/>
                  </a:schemeClr>
                </a:solidFill>
              </a:rPr>
            </a:br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vlastitih osjećaja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284984"/>
            <a:ext cx="5523081" cy="3106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352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7541" y="953725"/>
            <a:ext cx="3168352" cy="1782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369" y="476672"/>
            <a:ext cx="3968441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1847" y="3866334"/>
            <a:ext cx="3349266" cy="1883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126396"/>
            <a:ext cx="5980156" cy="3363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8299" y="827854"/>
            <a:ext cx="2642087" cy="1486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599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hr-HR" dirty="0" smtClean="0"/>
              <a:t>Unaprjeđivanje sposobnosti prepoznavanja tuđih emocija te izražavanje vlastitih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8. Empatija ili suosjećanje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780928"/>
            <a:ext cx="576064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794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395192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hr-HR" dirty="0" smtClean="0"/>
              <a:t>Upoznavanje s načinima ophođenja sa svojim i tuđim emocijama ljutnje</a:t>
            </a:r>
          </a:p>
          <a:p>
            <a:pPr>
              <a:buClr>
                <a:schemeClr val="tx2"/>
              </a:buClr>
            </a:pPr>
            <a:r>
              <a:rPr lang="hr-HR" dirty="0" smtClean="0"/>
              <a:t>Uvježbavanje tehnika opuštanja i oslobađanja od napetosti</a:t>
            </a:r>
          </a:p>
          <a:p>
            <a:pPr>
              <a:buClr>
                <a:schemeClr val="tx2"/>
              </a:buClr>
            </a:pPr>
            <a:r>
              <a:rPr lang="hr-HR" dirty="0"/>
              <a:t>R</a:t>
            </a:r>
            <a:r>
              <a:rPr lang="hr-HR" dirty="0" smtClean="0"/>
              <a:t>azvijanje odgovornosti za svoje ponašanje uzrokovano emocijama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9. </a:t>
            </a:r>
            <a:r>
              <a:rPr lang="hr-HR" dirty="0" err="1" smtClean="0">
                <a:solidFill>
                  <a:schemeClr val="tx2">
                    <a:lumMod val="90000"/>
                  </a:schemeClr>
                </a:solidFill>
              </a:rPr>
              <a:t>Isplešimo</a:t>
            </a:r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 ljutnju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87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hr-HR" dirty="0" smtClean="0"/>
              <a:t>Nenasilno rješavanje sukoba u svakodnevnim situacijama</a:t>
            </a:r>
          </a:p>
          <a:p>
            <a:pPr>
              <a:buClr>
                <a:schemeClr val="tx2"/>
              </a:buClr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10. Razgovor ili svađa?!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1568" y="3466575"/>
            <a:ext cx="3584399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5362" y="3200293"/>
            <a:ext cx="3925239" cy="2207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16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2"/>
              </a:buClr>
            </a:pPr>
            <a:r>
              <a:rPr lang="hr-HR" dirty="0"/>
              <a:t>Nošenje s negativnim pritiskom </a:t>
            </a:r>
            <a:r>
              <a:rPr lang="hr-HR" dirty="0" smtClean="0"/>
              <a:t>grupe</a:t>
            </a:r>
          </a:p>
          <a:p>
            <a:pPr>
              <a:buClr>
                <a:schemeClr val="tx2"/>
              </a:buClr>
            </a:pPr>
            <a:r>
              <a:rPr lang="hr-HR" dirty="0" smtClean="0"/>
              <a:t>Razvijanje </a:t>
            </a:r>
            <a:r>
              <a:rPr lang="hr-HR" dirty="0"/>
              <a:t>vještina obrane (negativni nagovori)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11. S njima ili bez njih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780928"/>
            <a:ext cx="5893462" cy="3315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086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2846" y="1524000"/>
            <a:ext cx="8439634" cy="4572000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hr-HR" dirty="0"/>
              <a:t>Zaokruživanje rada, rastanak, svaki kraj je neki </a:t>
            </a:r>
            <a:r>
              <a:rPr lang="hr-HR" dirty="0" smtClean="0"/>
              <a:t>početak</a:t>
            </a:r>
          </a:p>
          <a:p>
            <a:pPr marL="0" indent="0">
              <a:buClr>
                <a:schemeClr val="tx2"/>
              </a:buClr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12. Ritualni završetak za novi početak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7" y="2194493"/>
            <a:ext cx="4224469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297" y="3933056"/>
            <a:ext cx="4480498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kstniOkvir 5"/>
          <p:cNvSpPr txBox="1"/>
          <p:nvPr/>
        </p:nvSpPr>
        <p:spPr>
          <a:xfrm>
            <a:off x="1406316" y="505658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Izrada </a:t>
            </a:r>
            <a:r>
              <a:rPr lang="hr-HR" dirty="0" err="1" smtClean="0">
                <a:solidFill>
                  <a:schemeClr val="tx2">
                    <a:lumMod val="90000"/>
                  </a:schemeClr>
                </a:solidFill>
              </a:rPr>
              <a:t>aloha</a:t>
            </a:r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 ogrlica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10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9366">
            <a:off x="-137920" y="1081669"/>
            <a:ext cx="3584399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574">
            <a:off x="6700422" y="346721"/>
            <a:ext cx="1960808" cy="3486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62" y="2932074"/>
            <a:ext cx="2052170" cy="3648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232">
            <a:off x="3516968" y="189377"/>
            <a:ext cx="1987312" cy="3533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6261">
            <a:off x="6650524" y="3055456"/>
            <a:ext cx="194376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9678">
            <a:off x="3844077" y="3021552"/>
            <a:ext cx="1934603" cy="3439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1912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23184"/>
          </a:xfrm>
        </p:spPr>
        <p:txBody>
          <a:bodyPr/>
          <a:lstStyle/>
          <a:p>
            <a:pPr>
              <a:buClr>
                <a:schemeClr val="tx2">
                  <a:lumMod val="90000"/>
                </a:schemeClr>
              </a:buClr>
            </a:pPr>
            <a:r>
              <a:rPr lang="hr-HR" dirty="0" smtClean="0"/>
              <a:t>Edukacija: studeni 2017. i svibanj 2018.</a:t>
            </a:r>
          </a:p>
          <a:p>
            <a:pPr>
              <a:buClr>
                <a:schemeClr val="tx2">
                  <a:lumMod val="90000"/>
                </a:schemeClr>
              </a:buClr>
            </a:pPr>
            <a:r>
              <a:rPr lang="hr-HR" dirty="0" smtClean="0"/>
              <a:t>Roditeljski </a:t>
            </a:r>
            <a:r>
              <a:rPr lang="hr-HR" dirty="0"/>
              <a:t>sastanak 30.11 2017.</a:t>
            </a:r>
          </a:p>
          <a:p>
            <a:pPr>
              <a:buClr>
                <a:schemeClr val="tx2">
                  <a:lumMod val="90000"/>
                </a:schemeClr>
              </a:buClr>
            </a:pPr>
            <a:r>
              <a:rPr lang="hr-HR" dirty="0"/>
              <a:t>Učiteljsko vijeće 13.12.2017</a:t>
            </a:r>
            <a:r>
              <a:rPr lang="hr-HR" dirty="0" smtClean="0"/>
              <a:t>.</a:t>
            </a:r>
          </a:p>
          <a:p>
            <a:pPr>
              <a:buClr>
                <a:schemeClr val="tx2">
                  <a:lumMod val="90000"/>
                </a:schemeClr>
              </a:buClr>
            </a:pPr>
            <a:r>
              <a:rPr lang="hr-HR" dirty="0"/>
              <a:t>12 radionica</a:t>
            </a:r>
          </a:p>
          <a:p>
            <a:pPr>
              <a:buClr>
                <a:schemeClr val="tx2">
                  <a:lumMod val="90000"/>
                </a:schemeClr>
              </a:buClr>
            </a:pPr>
            <a:r>
              <a:rPr lang="hr-HR" dirty="0" smtClean="0"/>
              <a:t>Četvrtkom </a:t>
            </a:r>
            <a:r>
              <a:rPr lang="hr-HR" dirty="0"/>
              <a:t>5.sat od siječnja do svibnja</a:t>
            </a:r>
          </a:p>
          <a:p>
            <a:pPr>
              <a:buClr>
                <a:schemeClr val="tx2">
                  <a:lumMod val="90000"/>
                </a:schemeClr>
              </a:buClr>
            </a:pPr>
            <a:r>
              <a:rPr lang="hr-HR" dirty="0"/>
              <a:t>11 učenika 5.a i 5.b razreda</a:t>
            </a:r>
          </a:p>
          <a:p>
            <a:pPr marL="0" indent="0">
              <a:buClr>
                <a:schemeClr val="tx2">
                  <a:lumMod val="90000"/>
                </a:schemeClr>
              </a:buClr>
              <a:buNone/>
            </a:pPr>
            <a:endParaRPr lang="hr-HR" dirty="0" smtClean="0"/>
          </a:p>
          <a:p>
            <a:endParaRPr lang="hr-HR" dirty="0" smtClean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Izvješće o provedenom projektu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69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1969475" cy="3501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61" y="2703848"/>
            <a:ext cx="2174461" cy="3866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04664"/>
            <a:ext cx="2049841" cy="364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04664"/>
            <a:ext cx="2050132" cy="364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725402"/>
            <a:ext cx="2150010" cy="3823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564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57328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tx2"/>
              </a:buClr>
            </a:pPr>
            <a:r>
              <a:rPr lang="hr-HR" dirty="0" smtClean="0"/>
              <a:t>Poštivati dogovorena pravila</a:t>
            </a:r>
          </a:p>
          <a:p>
            <a:pPr>
              <a:buClr>
                <a:schemeClr val="tx2"/>
              </a:buClr>
            </a:pPr>
            <a:r>
              <a:rPr lang="hr-HR" dirty="0" smtClean="0"/>
              <a:t>Poštivati i slušati druge</a:t>
            </a:r>
          </a:p>
          <a:p>
            <a:pPr>
              <a:buClr>
                <a:schemeClr val="tx2"/>
              </a:buClr>
            </a:pPr>
            <a:r>
              <a:rPr lang="hr-HR" dirty="0" smtClean="0"/>
              <a:t>Uvidjeti pozitivne osobine</a:t>
            </a:r>
          </a:p>
          <a:p>
            <a:pPr>
              <a:buClr>
                <a:schemeClr val="tx2"/>
              </a:buClr>
            </a:pPr>
            <a:r>
              <a:rPr lang="hr-HR" dirty="0" smtClean="0"/>
              <a:t>Međusobno bolje surađivati</a:t>
            </a:r>
          </a:p>
          <a:p>
            <a:pPr>
              <a:buClr>
                <a:schemeClr val="tx2"/>
              </a:buClr>
            </a:pPr>
            <a:r>
              <a:rPr lang="hr-HR" dirty="0" smtClean="0"/>
              <a:t>Adekvatne načine verbalnog komuniciranja</a:t>
            </a:r>
          </a:p>
          <a:p>
            <a:pPr>
              <a:buClr>
                <a:schemeClr val="tx2"/>
              </a:buClr>
            </a:pPr>
            <a:r>
              <a:rPr lang="hr-HR" dirty="0" smtClean="0"/>
              <a:t>Važnost neverbalne komunikacije</a:t>
            </a:r>
          </a:p>
          <a:p>
            <a:pPr>
              <a:buClr>
                <a:schemeClr val="tx2"/>
              </a:buClr>
            </a:pPr>
            <a:r>
              <a:rPr lang="hr-HR" dirty="0" smtClean="0"/>
              <a:t>Prepoznati i izraziti emocije, samokontrolu i tolerantnost</a:t>
            </a:r>
          </a:p>
          <a:p>
            <a:pPr>
              <a:buClr>
                <a:schemeClr val="tx2"/>
              </a:buClr>
            </a:pPr>
            <a:r>
              <a:rPr lang="hr-HR" dirty="0" smtClean="0"/>
              <a:t>Prepoznati tuđe emocije</a:t>
            </a:r>
          </a:p>
          <a:p>
            <a:pPr>
              <a:buClr>
                <a:schemeClr val="tx2"/>
              </a:buClr>
            </a:pPr>
            <a:r>
              <a:rPr lang="hr-HR" dirty="0" smtClean="0"/>
              <a:t>Prepoznati osjećaj ljutnje</a:t>
            </a:r>
          </a:p>
          <a:p>
            <a:pPr>
              <a:buClr>
                <a:schemeClr val="tx2"/>
              </a:buClr>
            </a:pPr>
            <a:r>
              <a:rPr lang="hr-HR" dirty="0" smtClean="0"/>
              <a:t>Nenasilno rješavanje sukoba</a:t>
            </a:r>
          </a:p>
          <a:p>
            <a:pPr>
              <a:buClr>
                <a:schemeClr val="tx2"/>
              </a:buClr>
            </a:pPr>
            <a:r>
              <a:rPr lang="hr-HR" dirty="0" smtClean="0"/>
              <a:t>Prepoznati negativne pritiske grupe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NAUČILI SMO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417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dirty="0" smtClean="0">
              <a:solidFill>
                <a:srgbClr val="19C3FF"/>
              </a:solidFill>
            </a:endParaRPr>
          </a:p>
          <a:p>
            <a:pPr marL="0" indent="0">
              <a:buNone/>
            </a:pPr>
            <a:endParaRPr lang="hr-HR" dirty="0">
              <a:solidFill>
                <a:srgbClr val="19C3FF"/>
              </a:solidFill>
            </a:endParaRPr>
          </a:p>
          <a:p>
            <a:pPr marL="0" indent="0">
              <a:buNone/>
            </a:pPr>
            <a:endParaRPr lang="hr-HR" dirty="0" smtClean="0">
              <a:solidFill>
                <a:srgbClr val="19C3FF"/>
              </a:solidFill>
            </a:endParaRPr>
          </a:p>
          <a:p>
            <a:pPr marL="0" indent="0">
              <a:buNone/>
            </a:pPr>
            <a:endParaRPr lang="hr-HR" dirty="0" smtClean="0">
              <a:solidFill>
                <a:srgbClr val="19C3FF"/>
              </a:solidFill>
            </a:endParaRPr>
          </a:p>
          <a:p>
            <a:pPr marL="0" indent="0">
              <a:buNone/>
            </a:pPr>
            <a:endParaRPr lang="hr-HR" dirty="0">
              <a:solidFill>
                <a:srgbClr val="19C3FF"/>
              </a:solidFill>
            </a:endParaRPr>
          </a:p>
          <a:p>
            <a:pPr marL="0" indent="0">
              <a:buNone/>
            </a:pPr>
            <a:endParaRPr lang="hr-HR" dirty="0" smtClean="0">
              <a:solidFill>
                <a:srgbClr val="19C3FF"/>
              </a:solidFill>
            </a:endParaRPr>
          </a:p>
          <a:p>
            <a:pPr marL="0" indent="0">
              <a:buNone/>
            </a:pPr>
            <a:endParaRPr lang="hr-HR" dirty="0">
              <a:solidFill>
                <a:srgbClr val="19C3FF"/>
              </a:solidFill>
            </a:endParaRPr>
          </a:p>
          <a:p>
            <a:pPr marL="0" indent="0">
              <a:buNone/>
            </a:pPr>
            <a:endParaRPr lang="hr-HR" dirty="0" smtClean="0">
              <a:solidFill>
                <a:srgbClr val="19C3FF"/>
              </a:solidFill>
            </a:endParaRPr>
          </a:p>
          <a:p>
            <a:pPr marL="0" indent="0">
              <a:buNone/>
            </a:pPr>
            <a:endParaRPr lang="hr-HR" dirty="0">
              <a:solidFill>
                <a:srgbClr val="19C3FF"/>
              </a:solidFill>
            </a:endParaRPr>
          </a:p>
          <a:p>
            <a:pPr marL="0" indent="0">
              <a:buNone/>
            </a:pPr>
            <a:endParaRPr lang="hr-HR" dirty="0">
              <a:solidFill>
                <a:srgbClr val="19C3FF"/>
              </a:solidFill>
            </a:endParaRPr>
          </a:p>
          <a:p>
            <a:pPr marL="0" indent="0">
              <a:buNone/>
            </a:pPr>
            <a:r>
              <a:rPr lang="hr-HR" dirty="0" smtClean="0">
                <a:solidFill>
                  <a:srgbClr val="19C3FF"/>
                </a:solidFill>
              </a:rPr>
              <a:t>HVALA NA PAŽNJI, SUDJELOVANJU I POVJERENJU!</a:t>
            </a:r>
          </a:p>
          <a:p>
            <a:pPr marL="0" indent="0">
              <a:buNone/>
            </a:pPr>
            <a:endParaRPr lang="hr-HR" sz="1100" dirty="0" smtClean="0">
              <a:solidFill>
                <a:srgbClr val="19C3FF"/>
              </a:solidFill>
            </a:endParaRPr>
          </a:p>
          <a:p>
            <a:pPr marL="0" indent="0">
              <a:buNone/>
            </a:pPr>
            <a:r>
              <a:rPr lang="hr-HR" sz="2000" dirty="0" smtClean="0">
                <a:solidFill>
                  <a:srgbClr val="19C3FF"/>
                </a:solidFill>
              </a:rPr>
              <a:t>                                                                         Pedagoginja Barbara </a:t>
            </a:r>
            <a:r>
              <a:rPr lang="hr-HR" sz="2000" dirty="0" err="1" smtClean="0">
                <a:solidFill>
                  <a:srgbClr val="19C3FF"/>
                </a:solidFill>
              </a:rPr>
              <a:t>Skočilić</a:t>
            </a:r>
            <a:endParaRPr lang="hr-HR" sz="2000" dirty="0" smtClean="0">
              <a:solidFill>
                <a:srgbClr val="19C3FF"/>
              </a:solidFill>
            </a:endParaRPr>
          </a:p>
          <a:p>
            <a:pPr>
              <a:buNone/>
            </a:pPr>
            <a:endParaRPr lang="hr-HR" dirty="0" smtClean="0"/>
          </a:p>
          <a:p>
            <a:endParaRPr lang="hr-HR" dirty="0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80256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8" y="638267"/>
            <a:ext cx="7416824" cy="4179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teksta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2800" dirty="0" smtClean="0">
                <a:solidFill>
                  <a:schemeClr val="tx2">
                    <a:lumMod val="90000"/>
                  </a:schemeClr>
                </a:solidFill>
              </a:rPr>
              <a:t>5.a</a:t>
            </a:r>
            <a:endParaRPr lang="hr-HR" sz="28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Clr>
                <a:schemeClr val="tx2"/>
              </a:buClr>
            </a:pPr>
            <a:r>
              <a:rPr lang="hr-HR" dirty="0" err="1" smtClean="0"/>
              <a:t>Valeria</a:t>
            </a:r>
            <a:r>
              <a:rPr lang="hr-HR" dirty="0" smtClean="0"/>
              <a:t> </a:t>
            </a:r>
            <a:r>
              <a:rPr lang="hr-HR" dirty="0" err="1" smtClean="0"/>
              <a:t>Andreškić</a:t>
            </a:r>
            <a:endParaRPr lang="hr-HR" dirty="0" smtClean="0"/>
          </a:p>
          <a:p>
            <a:pPr>
              <a:buClr>
                <a:schemeClr val="tx2"/>
              </a:buClr>
            </a:pPr>
            <a:r>
              <a:rPr lang="hr-HR" dirty="0" err="1" smtClean="0"/>
              <a:t>Neo</a:t>
            </a:r>
            <a:r>
              <a:rPr lang="hr-HR" dirty="0" smtClean="0"/>
              <a:t> </a:t>
            </a:r>
            <a:r>
              <a:rPr lang="hr-HR" dirty="0" err="1" smtClean="0"/>
              <a:t>Bradetić</a:t>
            </a:r>
            <a:endParaRPr lang="hr-HR" dirty="0" smtClean="0"/>
          </a:p>
          <a:p>
            <a:pPr>
              <a:buClr>
                <a:schemeClr val="tx2"/>
              </a:buClr>
            </a:pPr>
            <a:r>
              <a:rPr lang="hr-HR" dirty="0" smtClean="0"/>
              <a:t>Vito </a:t>
            </a:r>
            <a:r>
              <a:rPr lang="hr-HR" dirty="0" err="1" smtClean="0"/>
              <a:t>Brnjac</a:t>
            </a:r>
            <a:endParaRPr lang="hr-HR" dirty="0" smtClean="0"/>
          </a:p>
          <a:p>
            <a:pPr>
              <a:buClr>
                <a:schemeClr val="tx2"/>
              </a:buClr>
            </a:pPr>
            <a:r>
              <a:rPr lang="hr-HR" dirty="0" smtClean="0"/>
              <a:t>Adriana Domazet</a:t>
            </a:r>
          </a:p>
          <a:p>
            <a:pPr>
              <a:buClr>
                <a:schemeClr val="tx2"/>
              </a:buClr>
            </a:pPr>
            <a:r>
              <a:rPr lang="hr-HR" dirty="0" err="1" smtClean="0"/>
              <a:t>Tonka</a:t>
            </a:r>
            <a:r>
              <a:rPr lang="hr-HR" dirty="0" smtClean="0"/>
              <a:t> </a:t>
            </a:r>
            <a:r>
              <a:rPr lang="hr-HR" dirty="0" err="1" smtClean="0"/>
              <a:t>Lesica</a:t>
            </a:r>
            <a:endParaRPr lang="hr-HR" dirty="0" smtClean="0"/>
          </a:p>
          <a:p>
            <a:pPr>
              <a:buClr>
                <a:schemeClr val="tx2"/>
              </a:buClr>
            </a:pPr>
            <a:r>
              <a:rPr lang="hr-HR" dirty="0" smtClean="0"/>
              <a:t>Marko Roguljić</a:t>
            </a:r>
          </a:p>
          <a:p>
            <a:pPr>
              <a:buClr>
                <a:schemeClr val="tx2"/>
              </a:buClr>
            </a:pPr>
            <a:r>
              <a:rPr lang="hr-HR" dirty="0" smtClean="0"/>
              <a:t>Damjan </a:t>
            </a:r>
            <a:r>
              <a:rPr lang="hr-HR" dirty="0" err="1" smtClean="0"/>
              <a:t>Šenkinc</a:t>
            </a:r>
            <a:endParaRPr lang="hr-HR" dirty="0" smtClean="0"/>
          </a:p>
          <a:p>
            <a:pPr>
              <a:buClr>
                <a:schemeClr val="tx2"/>
              </a:buClr>
            </a:pPr>
            <a:r>
              <a:rPr lang="hr-HR" dirty="0" smtClean="0"/>
              <a:t>Leon Vukelić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Clr>
                <a:schemeClr val="tx2"/>
              </a:buClr>
            </a:pPr>
            <a:r>
              <a:rPr lang="hr-HR" dirty="0" smtClean="0"/>
              <a:t>Klara </a:t>
            </a:r>
            <a:r>
              <a:rPr lang="hr-HR" dirty="0" err="1" smtClean="0"/>
              <a:t>Baus</a:t>
            </a:r>
            <a:endParaRPr lang="hr-HR" dirty="0" smtClean="0"/>
          </a:p>
          <a:p>
            <a:pPr>
              <a:buClr>
                <a:schemeClr val="tx2"/>
              </a:buClr>
            </a:pPr>
            <a:r>
              <a:rPr lang="hr-HR" dirty="0" smtClean="0"/>
              <a:t>Tea Ljubojević</a:t>
            </a:r>
          </a:p>
          <a:p>
            <a:pPr>
              <a:buClr>
                <a:schemeClr val="tx2"/>
              </a:buClr>
            </a:pPr>
            <a:r>
              <a:rPr lang="hr-HR" dirty="0" smtClean="0"/>
              <a:t>Leona </a:t>
            </a:r>
            <a:r>
              <a:rPr lang="hr-HR" dirty="0" err="1" smtClean="0"/>
              <a:t>Picco</a:t>
            </a:r>
            <a:endParaRPr lang="hr-HR" dirty="0"/>
          </a:p>
        </p:txBody>
      </p:sp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UČENICI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6" name="Rezervirano mjesto teksta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5.b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7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36504"/>
          </a:xfrm>
        </p:spPr>
        <p:txBody>
          <a:bodyPr>
            <a:normAutofit fontScale="92500" lnSpcReduction="20000"/>
          </a:bodyPr>
          <a:lstStyle/>
          <a:p>
            <a:pPr lvl="0">
              <a:buClr>
                <a:schemeClr val="tx2">
                  <a:lumMod val="90000"/>
                </a:schemeClr>
              </a:buClr>
            </a:pPr>
            <a:r>
              <a:rPr lang="hr-HR" dirty="0"/>
              <a:t>Poticati razvoj potencijala i zdrav razvoj djece </a:t>
            </a:r>
          </a:p>
          <a:p>
            <a:pPr lvl="0">
              <a:buClr>
                <a:schemeClr val="tx2">
                  <a:lumMod val="90000"/>
                </a:schemeClr>
              </a:buClr>
            </a:pPr>
            <a:r>
              <a:rPr lang="hr-HR" dirty="0"/>
              <a:t>Osigurati zaštitu prava i dobrobiti djece </a:t>
            </a:r>
          </a:p>
          <a:p>
            <a:pPr lvl="0">
              <a:buClr>
                <a:schemeClr val="tx2">
                  <a:lumMod val="90000"/>
                </a:schemeClr>
              </a:buClr>
            </a:pPr>
            <a:r>
              <a:rPr lang="hr-HR" dirty="0"/>
              <a:t>Omogućiti razvoj samopoštovanja, samopouzdanja i stvaranje snažnog osobnog integriteta i osjećaja ljudskog dostojanstva </a:t>
            </a:r>
          </a:p>
          <a:p>
            <a:pPr lvl="0">
              <a:buClr>
                <a:schemeClr val="tx2">
                  <a:lumMod val="90000"/>
                </a:schemeClr>
              </a:buClr>
            </a:pPr>
            <a:r>
              <a:rPr lang="hr-HR" dirty="0"/>
              <a:t>Stvoriti predispozicije za usvajanje kvalitetnih oblika vršnjačkog druženja i zabave i odupiranje negativnim vršnjačkim pritiscima</a:t>
            </a:r>
          </a:p>
          <a:p>
            <a:pPr lvl="0">
              <a:buClr>
                <a:schemeClr val="tx2">
                  <a:lumMod val="90000"/>
                </a:schemeClr>
              </a:buClr>
            </a:pPr>
            <a:r>
              <a:rPr lang="hr-HR" dirty="0"/>
              <a:t>Sprječavati razvoj nasilja i ovisnosti</a:t>
            </a:r>
          </a:p>
          <a:p>
            <a:pPr lvl="0">
              <a:buClr>
                <a:schemeClr val="tx2">
                  <a:lumMod val="90000"/>
                </a:schemeClr>
              </a:buClr>
            </a:pPr>
            <a:r>
              <a:rPr lang="hr-HR" dirty="0"/>
              <a:t>Poticati prijenos s djeteta na dijete kvalitetnih oblika druženja i zabave bez potrebe za dokazivanjem pred vršnjacima i s </a:t>
            </a:r>
            <a:r>
              <a:rPr lang="hr-HR" dirty="0" smtClean="0"/>
              <a:t>pozitivnim </a:t>
            </a:r>
            <a:r>
              <a:rPr lang="hr-HR" dirty="0"/>
              <a:t>osjećajem pripadnosti, samopoštovanja i radosnog prihvaćanja sebe i </a:t>
            </a:r>
            <a:r>
              <a:rPr lang="hr-HR" dirty="0" smtClean="0"/>
              <a:t>drugih</a:t>
            </a:r>
            <a:endParaRPr lang="hr-HR" dirty="0"/>
          </a:p>
          <a:p>
            <a:pPr>
              <a:buNone/>
            </a:pPr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hr-HR" dirty="0">
                <a:solidFill>
                  <a:schemeClr val="tx2">
                    <a:lumMod val="90000"/>
                  </a:schemeClr>
                </a:solidFill>
              </a:rPr>
              <a:t>Ciljevi u radu s </a:t>
            </a:r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djecom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00808"/>
            <a:ext cx="6264696" cy="3523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RADIONICE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523999"/>
            <a:ext cx="8229600" cy="4896139"/>
          </a:xfrm>
        </p:spPr>
        <p:txBody>
          <a:bodyPr/>
          <a:lstStyle/>
          <a:p>
            <a:pPr>
              <a:buClr>
                <a:schemeClr val="tx2">
                  <a:lumMod val="90000"/>
                </a:schemeClr>
              </a:buClr>
            </a:pPr>
            <a:r>
              <a:rPr lang="hr-HR" dirty="0"/>
              <a:t>Razvijanje povjerenja i grupne povezanosti (upoznavanje, donošenje pravila, upoznavanje s načinom rada u radionicama)</a:t>
            </a:r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1. Donošenje pravila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0105" y="3290156"/>
            <a:ext cx="3822037" cy="2437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212976"/>
            <a:ext cx="4608393" cy="2592288"/>
          </a:xfrm>
          <a:prstGeom prst="rect">
            <a:avLst/>
          </a:prstGeom>
          <a:ln>
            <a:solidFill>
              <a:schemeClr val="tx2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TekstniOkvir 6"/>
          <p:cNvSpPr txBox="1"/>
          <p:nvPr/>
        </p:nvSpPr>
        <p:spPr>
          <a:xfrm>
            <a:off x="1835696" y="5928035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Igra „Sagradi stroj”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8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2">
                  <a:lumMod val="90000"/>
                </a:schemeClr>
              </a:buClr>
            </a:pPr>
            <a:r>
              <a:rPr lang="hr-HR" dirty="0" smtClean="0"/>
              <a:t>Razvijanje pozitivnog stava prema tijelu, prihvaćanje sebe, unaprjeđivanje samopoštovanja</a:t>
            </a:r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2. Moje tijelo – to sam ja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53117"/>
            <a:ext cx="6120680" cy="3442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5087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467200"/>
          </a:xfrm>
        </p:spPr>
        <p:txBody>
          <a:bodyPr/>
          <a:lstStyle/>
          <a:p>
            <a:pPr>
              <a:buClr>
                <a:schemeClr val="tx2">
                  <a:lumMod val="90000"/>
                </a:schemeClr>
              </a:buClr>
            </a:pPr>
            <a:r>
              <a:rPr lang="hr-HR" dirty="0" smtClean="0"/>
              <a:t>(Samo)pouzdanje </a:t>
            </a:r>
            <a:r>
              <a:rPr lang="hr-HR" dirty="0"/>
              <a:t>i </a:t>
            </a:r>
            <a:r>
              <a:rPr lang="hr-HR" dirty="0" smtClean="0"/>
              <a:t>(samo)poštovanje</a:t>
            </a:r>
          </a:p>
          <a:p>
            <a:pPr>
              <a:buClr>
                <a:schemeClr val="tx2">
                  <a:lumMod val="90000"/>
                </a:schemeClr>
              </a:buClr>
            </a:pPr>
            <a:endParaRPr lang="hr-HR" dirty="0"/>
          </a:p>
          <a:p>
            <a:pPr marL="0" indent="0">
              <a:buClr>
                <a:schemeClr val="tx2">
                  <a:lumMod val="90000"/>
                </a:schemeClr>
              </a:buClr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3. Čovjek koji poštuje sebe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20" y="3217354"/>
            <a:ext cx="4344700" cy="24438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217354"/>
            <a:ext cx="4216686" cy="23718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kstniOkvir 5"/>
          <p:cNvSpPr txBox="1"/>
          <p:nvPr/>
        </p:nvSpPr>
        <p:spPr>
          <a:xfrm>
            <a:off x="3779912" y="2544871"/>
            <a:ext cx="2671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solidFill>
                  <a:schemeClr val="tx2">
                    <a:lumMod val="90000"/>
                  </a:schemeClr>
                </a:solidFill>
              </a:rPr>
              <a:t>Igra ogledala</a:t>
            </a:r>
            <a:endParaRPr lang="hr-HR" sz="20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07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2">
                  <a:lumMod val="90000"/>
                </a:schemeClr>
              </a:buClr>
            </a:pPr>
            <a:r>
              <a:rPr lang="hr-HR" dirty="0" smtClean="0"/>
              <a:t>Jačanje osjećaja sigurnosti, povezanosti i međusobnog povjerenja u grupi, unaprjeđivanje osjećaja vlastite vrijednosti, jačanje samopoštovanja i samopouzdanja</a:t>
            </a:r>
          </a:p>
          <a:p>
            <a:pPr marL="0" indent="0">
              <a:buClr>
                <a:schemeClr val="tx2">
                  <a:lumMod val="90000"/>
                </a:schemeClr>
              </a:buClr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4. Ja sam ja!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56992"/>
            <a:ext cx="4352484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kstniOkvir 4"/>
          <p:cNvSpPr txBox="1"/>
          <p:nvPr/>
        </p:nvSpPr>
        <p:spPr>
          <a:xfrm>
            <a:off x="5436096" y="3717032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Biram vidjeti ono pozitivno što imam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11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r">
  <a:themeElements>
    <a:clrScheme name="Papi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595</TotalTime>
  <Words>461</Words>
  <Application>Microsoft Office PowerPoint</Application>
  <PresentationFormat>Prikaz na zaslonu (4:3)</PresentationFormat>
  <Paragraphs>90</Paragraphs>
  <Slides>22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22</vt:i4>
      </vt:variant>
    </vt:vector>
  </HeadingPairs>
  <TitlesOfParts>
    <vt:vector size="26" baseType="lpstr">
      <vt:lpstr>Arial</vt:lpstr>
      <vt:lpstr>Constantia</vt:lpstr>
      <vt:lpstr>Wingdings 2</vt:lpstr>
      <vt:lpstr>Papir</vt:lpstr>
      <vt:lpstr>Preventivni program  “Ljubav u pokretu”  Osnovna škola Ivana Zajca</vt:lpstr>
      <vt:lpstr>Izvješće o provedenom projektu</vt:lpstr>
      <vt:lpstr>UČENICI</vt:lpstr>
      <vt:lpstr>Ciljevi u radu s djecom</vt:lpstr>
      <vt:lpstr>RADIONICE</vt:lpstr>
      <vt:lpstr>1. Donošenje pravila</vt:lpstr>
      <vt:lpstr>2. Moje tijelo – to sam ja</vt:lpstr>
      <vt:lpstr>3. Čovjek koji poštuje sebe</vt:lpstr>
      <vt:lpstr>4. Ja sam ja!</vt:lpstr>
      <vt:lpstr>5. S riječima i bez njih</vt:lpstr>
      <vt:lpstr>6. Ja – ti – mi </vt:lpstr>
      <vt:lpstr>7. Prepoznavanje i izražavanje  vlastitih osjećaja</vt:lpstr>
      <vt:lpstr>PowerPointova prezentacija</vt:lpstr>
      <vt:lpstr>8. Empatija ili suosjećanje</vt:lpstr>
      <vt:lpstr>9. Isplešimo ljutnju</vt:lpstr>
      <vt:lpstr>10. Razgovor ili svađa?!</vt:lpstr>
      <vt:lpstr>11. S njima ili bez njih</vt:lpstr>
      <vt:lpstr>12. Ritualni završetak za novi početak</vt:lpstr>
      <vt:lpstr>PowerPointova prezentacija</vt:lpstr>
      <vt:lpstr>PowerPointova prezentacija</vt:lpstr>
      <vt:lpstr>NAUČILI SMO</vt:lpstr>
      <vt:lpstr>PowerPointova prezentacija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Preventivni program  “Ljubav u pokretu”</dc:title>
  <dc:creator>Pedagog</dc:creator>
  <cp:lastModifiedBy>Pedagog</cp:lastModifiedBy>
  <cp:revision>56</cp:revision>
  <dcterms:created xsi:type="dcterms:W3CDTF">2014-12-12T11:18:02Z</dcterms:created>
  <dcterms:modified xsi:type="dcterms:W3CDTF">2019-01-21T12:56:02Z</dcterms:modified>
</cp:coreProperties>
</file>